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7" r:id="rId5"/>
    <p:sldId id="261" r:id="rId6"/>
    <p:sldId id="262" r:id="rId7"/>
    <p:sldId id="276" r:id="rId8"/>
    <p:sldId id="264" r:id="rId9"/>
    <p:sldId id="267" r:id="rId10"/>
    <p:sldId id="268" r:id="rId11"/>
    <p:sldId id="269" r:id="rId12"/>
    <p:sldId id="265" r:id="rId13"/>
    <p:sldId id="266" r:id="rId14"/>
    <p:sldId id="270" r:id="rId15"/>
    <p:sldId id="271" r:id="rId16"/>
    <p:sldId id="275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1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ECA2-0306-4C8A-9151-435A3816EFA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A642-8309-494D-ABAC-6F0FBB358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7559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ECA2-0306-4C8A-9151-435A3816EFA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A642-8309-494D-ABAC-6F0FBB358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645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ECA2-0306-4C8A-9151-435A3816EFA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A642-8309-494D-ABAC-6F0FBB358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749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ECA2-0306-4C8A-9151-435A3816EFA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A642-8309-494D-ABAC-6F0FBB358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020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ECA2-0306-4C8A-9151-435A3816EFA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A642-8309-494D-ABAC-6F0FBB358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271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ECA2-0306-4C8A-9151-435A3816EFA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A642-8309-494D-ABAC-6F0FBB358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732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ECA2-0306-4C8A-9151-435A3816EFA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A642-8309-494D-ABAC-6F0FBB358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256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ECA2-0306-4C8A-9151-435A3816EFA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A642-8309-494D-ABAC-6F0FBB358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453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ECA2-0306-4C8A-9151-435A3816EFA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A642-8309-494D-ABAC-6F0FBB358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591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ECA2-0306-4C8A-9151-435A3816EFA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A642-8309-494D-ABAC-6F0FBB358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043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ECA2-0306-4C8A-9151-435A3816EFA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A642-8309-494D-ABAC-6F0FBB358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80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EECA2-0306-4C8A-9151-435A3816EFA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BA642-8309-494D-ABAC-6F0FBB358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135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INeroslavsky@iba.by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932040" y="4077072"/>
            <a:ext cx="40324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algn="r"/>
            <a:r>
              <a:rPr lang="ru-RU" dirty="0" smtClean="0"/>
              <a:t>Неизмеримость </a:t>
            </a:r>
            <a:r>
              <a:rPr lang="ru-RU" dirty="0"/>
              <a:t>гасит луны…</a:t>
            </a:r>
          </a:p>
          <a:p>
            <a:pPr algn="r"/>
            <a:r>
              <a:rPr lang="ru-RU" dirty="0" err="1"/>
              <a:t>А.А.Блок</a:t>
            </a: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2329627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Многоальтернативный выбор менеджера проекта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11560" y="3717031"/>
            <a:ext cx="7772400" cy="16860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err="1" smtClean="0"/>
              <a:t>Нерославский</a:t>
            </a:r>
            <a:r>
              <a:rPr lang="ru-RU" sz="2000" dirty="0" smtClean="0"/>
              <a:t> И.М., РМР, к.т.н., доцент, первый проректор учреждения дополнительного образования «Институт повышения квалификации и переподготовки специалистов информационных технологий и бизнес-администрирования», </a:t>
            </a:r>
            <a:r>
              <a:rPr lang="ru-RU" sz="2000" dirty="0" err="1" smtClean="0"/>
              <a:t>г.Минск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221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3"/>
            <a:ext cx="7772400" cy="10801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Попарное сравнение по критерию «Знания»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050369" y="1700808"/>
            <a:ext cx="75608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B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3/1 и, соответственно,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vs 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1/3;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vs C – 4/1 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 vs A – 1/4;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vs D – 1/3 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 vs A – 3/1;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vs C – 2/1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 vs B – 1/2;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vs D – 1/4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 vs B – 4/1;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vs D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1/5  и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vs C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5/1.</a:t>
            </a:r>
          </a:p>
        </p:txBody>
      </p:sp>
    </p:spTree>
    <p:extLst>
      <p:ext uri="{BB962C8B-B14F-4D97-AF65-F5344CB8AC3E}">
        <p14:creationId xmlns:p14="http://schemas.microsoft.com/office/powerpoint/2010/main" val="319038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3"/>
            <a:ext cx="7772400" cy="10801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Оценка альтернатив по критерию «Знания»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007746"/>
              </p:ext>
            </p:extLst>
          </p:nvPr>
        </p:nvGraphicFramePr>
        <p:xfrm>
          <a:off x="323529" y="1556792"/>
          <a:ext cx="8352926" cy="35694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1283"/>
                <a:gridCol w="1392590"/>
                <a:gridCol w="1391283"/>
                <a:gridCol w="1392590"/>
                <a:gridCol w="1392590"/>
                <a:gridCol w="1392590"/>
              </a:tblGrid>
              <a:tr h="19917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Приведенная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строчная сумма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5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0,310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5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0,133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5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0,073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5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0,484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540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Приведенная общая сумма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379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3"/>
            <a:ext cx="7772400" cy="10801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Попарное сравнение по критерию «Личные качества»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1628800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B – 2/1 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 vs A – 1/2;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vs C – 2/1 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 vs A – 1/2;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vs D – 2/1 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 vs A – 1/2;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vs C – 2/1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 vs B – 1/2;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vs D – 1/3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 vs B – 3/1;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vs D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1/3  и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vs C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3/1.</a:t>
            </a:r>
          </a:p>
        </p:txBody>
      </p:sp>
    </p:spTree>
    <p:extLst>
      <p:ext uri="{BB962C8B-B14F-4D97-AF65-F5344CB8AC3E}">
        <p14:creationId xmlns:p14="http://schemas.microsoft.com/office/powerpoint/2010/main" val="18350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3"/>
            <a:ext cx="7772400" cy="10801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Оценка альтернатив по критерию «Личные качества»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516785"/>
              </p:ext>
            </p:extLst>
          </p:nvPr>
        </p:nvGraphicFramePr>
        <p:xfrm>
          <a:off x="611560" y="1628798"/>
          <a:ext cx="7992887" cy="30963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6562"/>
                <a:gridCol w="1177666"/>
                <a:gridCol w="1176562"/>
                <a:gridCol w="1177666"/>
                <a:gridCol w="1177666"/>
                <a:gridCol w="2106765"/>
              </a:tblGrid>
              <a:tr h="8846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Приведенная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строчная сумма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3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0,339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3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0,185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3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0,113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3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0,363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335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Приведенная общая сумма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180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3"/>
            <a:ext cx="7772400" cy="1080120"/>
          </a:xfrm>
        </p:spPr>
        <p:txBody>
          <a:bodyPr>
            <a:normAutofit/>
          </a:bodyPr>
          <a:lstStyle/>
          <a:p>
            <a:r>
              <a:rPr lang="ru-RU" dirty="0" smtClean="0"/>
              <a:t>Результаты оценки критериев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560377"/>
              </p:ext>
            </p:extLst>
          </p:nvPr>
        </p:nvGraphicFramePr>
        <p:xfrm>
          <a:off x="1331640" y="1916832"/>
          <a:ext cx="6624735" cy="26103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3096"/>
                <a:gridCol w="1706967"/>
                <a:gridCol w="1965797"/>
                <a:gridCol w="1788875"/>
              </a:tblGrid>
              <a:tr h="8880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Результативность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Личные качества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5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0,310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0,339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5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0,133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0,185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5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0,073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0,113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5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0,484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0,363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488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3"/>
            <a:ext cx="7772400" cy="1080120"/>
          </a:xfrm>
        </p:spPr>
        <p:txBody>
          <a:bodyPr>
            <a:normAutofit/>
          </a:bodyPr>
          <a:lstStyle/>
          <a:p>
            <a:r>
              <a:rPr lang="ru-RU" dirty="0" smtClean="0"/>
              <a:t>Расчет весов критериев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1268760"/>
            <a:ext cx="71287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Попарное сравнение: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Результативность»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«Знания»  -  2/1;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«Результативность»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«Личные качества»  -  1/2;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«Личные качества»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«Знания»  -  2/1.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39528" y="3751033"/>
            <a:ext cx="55263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Веса критериев: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Знания» - 0,190;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«Результативность» - 0,333;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«Личные качества» - 0,477.</a:t>
            </a:r>
          </a:p>
        </p:txBody>
      </p:sp>
    </p:spTree>
    <p:extLst>
      <p:ext uri="{BB962C8B-B14F-4D97-AF65-F5344CB8AC3E}">
        <p14:creationId xmlns:p14="http://schemas.microsoft.com/office/powerpoint/2010/main" val="100418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3"/>
            <a:ext cx="7772400" cy="1080120"/>
          </a:xfrm>
        </p:spPr>
        <p:txBody>
          <a:bodyPr>
            <a:normAutofit/>
          </a:bodyPr>
          <a:lstStyle/>
          <a:p>
            <a:r>
              <a:rPr lang="ru-RU" dirty="0" smtClean="0"/>
              <a:t>Результат линейной свертки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1346222"/>
            <a:ext cx="33123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= 0,304;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= 0,180;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= 0,201;</a:t>
            </a: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0,315</a:t>
            </a:r>
            <a:r>
              <a:rPr lang="ru-RU" dirty="0"/>
              <a:t>.</a:t>
            </a:r>
          </a:p>
        </p:txBody>
      </p:sp>
      <p:pic>
        <p:nvPicPr>
          <p:cNvPr id="5" name="Picture 7" descr="http://mir-woman.ru/sites/default/files/112700525_03065f050f_0.jpg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471952"/>
            <a:ext cx="2376264" cy="3765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398500" y="3654546"/>
            <a:ext cx="1476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Дэн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349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3"/>
            <a:ext cx="7772400" cy="10801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Выбор альтернативы с учетом «стоимость – эффективность»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530137" y="1268760"/>
            <a:ext cx="41296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А = 5000;   В = 4000;   С = 7000;   </a:t>
            </a:r>
            <a:r>
              <a:rPr lang="en-US" dirty="0"/>
              <a:t>D</a:t>
            </a:r>
            <a:r>
              <a:rPr lang="ru-RU" dirty="0"/>
              <a:t> = 6000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776716"/>
              </p:ext>
            </p:extLst>
          </p:nvPr>
        </p:nvGraphicFramePr>
        <p:xfrm>
          <a:off x="683569" y="1916830"/>
          <a:ext cx="7992887" cy="34563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5459"/>
                <a:gridCol w="1544201"/>
                <a:gridCol w="1874722"/>
                <a:gridCol w="1599288"/>
                <a:gridCol w="1759217"/>
              </a:tblGrid>
              <a:tr h="13293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Стоимость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Стоимость нормирован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ная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Функция полезности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Отношение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4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0,227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0,304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1,339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4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0,182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0,180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0,989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4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0,318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0,201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0,632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4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0,273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0,315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1,154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4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Сумма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22000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1,000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1,000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536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3"/>
            <a:ext cx="7772400" cy="1080120"/>
          </a:xfrm>
        </p:spPr>
        <p:txBody>
          <a:bodyPr>
            <a:normAutofit/>
          </a:bodyPr>
          <a:lstStyle/>
          <a:p>
            <a:r>
              <a:rPr lang="ru-RU" dirty="0" smtClean="0"/>
              <a:t>Рекомендуемая альтернатива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196752"/>
            <a:ext cx="3312368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660232" y="5013176"/>
            <a:ext cx="1476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Алекс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69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2952327"/>
          </a:xfrm>
        </p:spPr>
        <p:txBody>
          <a:bodyPr>
            <a:normAutofit/>
          </a:bodyPr>
          <a:lstStyle/>
          <a:p>
            <a:pPr lvl="0"/>
            <a:r>
              <a:rPr lang="ru-RU" dirty="0" smtClean="0">
                <a:solidFill>
                  <a:schemeClr val="accent1"/>
                </a:solidFill>
              </a:rPr>
              <a:t>Спасибо за внимание!</a:t>
            </a:r>
            <a:br>
              <a:rPr lang="ru-RU" dirty="0" smtClean="0">
                <a:solidFill>
                  <a:schemeClr val="accent1"/>
                </a:solidFill>
              </a:rPr>
            </a:br>
            <a:r>
              <a:rPr lang="ru-RU" dirty="0">
                <a:solidFill>
                  <a:schemeClr val="accent1"/>
                </a:solidFill>
              </a:rPr>
              <a:t/>
            </a:r>
            <a:br>
              <a:rPr lang="ru-RU" dirty="0">
                <a:solidFill>
                  <a:schemeClr val="accent1"/>
                </a:solidFill>
              </a:rPr>
            </a:br>
            <a:r>
              <a:rPr lang="ru-RU" dirty="0" smtClean="0">
                <a:solidFill>
                  <a:schemeClr val="accent1"/>
                </a:solidFill>
              </a:rPr>
              <a:t>Вопросы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/>
              <a:t>Игорь </a:t>
            </a:r>
            <a:r>
              <a:rPr lang="ru-RU" b="1" dirty="0" err="1" smtClean="0"/>
              <a:t>Нерославский</a:t>
            </a:r>
            <a:endParaRPr lang="ru-RU" b="1" dirty="0" smtClean="0"/>
          </a:p>
          <a:p>
            <a:r>
              <a:rPr lang="en-US" dirty="0" smtClean="0">
                <a:hlinkClick r:id="rId2"/>
              </a:rPr>
              <a:t>INeroslavsky@iba.by</a:t>
            </a:r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024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3"/>
            <a:ext cx="7772400" cy="1080120"/>
          </a:xfrm>
        </p:spPr>
        <p:txBody>
          <a:bodyPr/>
          <a:lstStyle/>
          <a:p>
            <a:r>
              <a:rPr lang="ru-RU" dirty="0" smtClean="0"/>
              <a:t>Причины неудач проектов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240960" cy="3145904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Около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50% ИТ-проектов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неудачны</a:t>
            </a:r>
          </a:p>
          <a:p>
            <a:pPr algn="l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Причины: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плохо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поставленное управление коммуникациями;</a:t>
            </a:r>
          </a:p>
          <a:p>
            <a:pPr marL="342900" lvl="0" indent="-342900" algn="l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слабое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требованиями;</a:t>
            </a:r>
          </a:p>
          <a:p>
            <a:pPr marL="342900" lvl="0" indent="-342900" algn="l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недостаточная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вовлеченность со стороны высшего руководства;</a:t>
            </a:r>
          </a:p>
          <a:p>
            <a:pPr marL="342900" lvl="0" indent="-342900" algn="l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неопределенные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успеха завершения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проекта;</a:t>
            </a:r>
          </a:p>
          <a:p>
            <a:pPr marL="342900" lvl="0" indent="-342900" algn="l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главному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идеологу  проекта не хватает лидерских навыков, политического опыта, времени или энергии, чтобы довести проект до логического завершения;</a:t>
            </a:r>
          </a:p>
          <a:p>
            <a:pPr marL="342900" lvl="0" indent="-342900" algn="l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участники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уклоняются от расстановки приоритетов;</a:t>
            </a:r>
          </a:p>
          <a:p>
            <a:pPr marL="342900" lvl="0" indent="-342900" algn="l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руководители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замалчивают трудности;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участники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потеряли заинтересованность в его завершении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67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3"/>
            <a:ext cx="7772400" cy="1080120"/>
          </a:xfrm>
        </p:spPr>
        <p:txBody>
          <a:bodyPr/>
          <a:lstStyle/>
          <a:p>
            <a:r>
              <a:rPr lang="ru-RU" dirty="0" smtClean="0"/>
              <a:t>Пять «нет» для РМ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1989207"/>
            <a:ext cx="63184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негативная картина мира по отношению к окружающей действительности;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цинизм по отношению к людям и моральным ценностям;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эгоцентризм по отношению к собственному «Я»;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искажения по отношению к фактам и их интерпретациям;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«продажность» по отношению к созданным ценностям и людям.</a:t>
            </a:r>
          </a:p>
        </p:txBody>
      </p:sp>
    </p:spTree>
    <p:extLst>
      <p:ext uri="{BB962C8B-B14F-4D97-AF65-F5344CB8AC3E}">
        <p14:creationId xmlns:p14="http://schemas.microsoft.com/office/powerpoint/2010/main" val="342659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1784" y="260648"/>
            <a:ext cx="7772400" cy="72251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Альтернативы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722" y="2471953"/>
            <a:ext cx="1260000" cy="2066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471953"/>
            <a:ext cx="1149274" cy="205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http://utro2.ru/uploads/posts/2013-09/1379944862_fall_fashion_2013_leather_jackets_for_men_0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4" y="2471953"/>
            <a:ext cx="1113911" cy="20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http://mir-woman.ru/sites/default/files/112700525_03065f050f_0.jpg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471953"/>
            <a:ext cx="1152128" cy="20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55576" y="1844824"/>
            <a:ext cx="1476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Алекс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2987824" y="1853591"/>
            <a:ext cx="1476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Влад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89811" y="4725144"/>
            <a:ext cx="469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678977" y="1932692"/>
            <a:ext cx="1476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Серж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6642300" y="1932692"/>
            <a:ext cx="1476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Дэн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2987824" y="4739620"/>
            <a:ext cx="469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849667" y="4739620"/>
            <a:ext cx="469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6804248" y="4692878"/>
            <a:ext cx="469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201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3"/>
            <a:ext cx="7772400" cy="10801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Критерии (в соответствии с </a:t>
            </a:r>
            <a:r>
              <a:rPr lang="en-US" dirty="0" err="1" smtClean="0"/>
              <a:t>PMBoK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051720" y="2044005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571500" lvl="0" indent="-571500">
              <a:buFont typeface="Wingdings" panose="05000000000000000000" pitchFamily="2" charset="2"/>
              <a:buChar char="Ø"/>
            </a:pPr>
            <a:r>
              <a:rPr lang="ru-RU" sz="3600" dirty="0"/>
              <a:t>знания;</a:t>
            </a:r>
          </a:p>
          <a:p>
            <a:pPr marL="571500" lvl="0" indent="-571500">
              <a:buFont typeface="Wingdings" panose="05000000000000000000" pitchFamily="2" charset="2"/>
              <a:buChar char="Ø"/>
            </a:pPr>
            <a:r>
              <a:rPr lang="ru-RU" sz="3600" dirty="0"/>
              <a:t>результативность;</a:t>
            </a:r>
          </a:p>
          <a:p>
            <a:pPr marL="571500" lvl="0" indent="-571500">
              <a:buFont typeface="Wingdings" panose="05000000000000000000" pitchFamily="2" charset="2"/>
              <a:buChar char="Ø"/>
            </a:pPr>
            <a:r>
              <a:rPr lang="ru-RU" sz="3600" dirty="0"/>
              <a:t>личные качества.</a:t>
            </a:r>
          </a:p>
        </p:txBody>
      </p:sp>
    </p:spTree>
    <p:extLst>
      <p:ext uri="{BB962C8B-B14F-4D97-AF65-F5344CB8AC3E}">
        <p14:creationId xmlns:p14="http://schemas.microsoft.com/office/powerpoint/2010/main" val="185891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3"/>
            <a:ext cx="7772400" cy="1080120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альтернатив</a:t>
            </a:r>
            <a:endParaRPr lang="ru-RU" dirty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905932"/>
              </p:ext>
            </p:extLst>
          </p:nvPr>
        </p:nvGraphicFramePr>
        <p:xfrm>
          <a:off x="683568" y="1484784"/>
          <a:ext cx="7920880" cy="45909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4216"/>
                <a:gridCol w="5976664"/>
              </a:tblGrid>
              <a:tr h="10976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Альтернативы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 альтернатив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77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Алекс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Имеет средний показатель успешно выполненных проектов – 0,5. Знания Алексея оцениваются выше Влада и Сержа, но ниже Дэна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Имеет вполне хорошие личные качества, которые уступают только Дэну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77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Результативность ниже Алекса – 0,4, но немного выше Дэна (0,3). Знания Влада выше Сержа, но ниже Дэна и Алекса. Личные качества Влада выше Сержа, но ниже Алекса и Дэна.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77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Серж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Имеет самый высокий уровень результативности – 0,8. Но, имеет самые слабые знания и личные качества.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77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Дэн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Имеет самый малый процент результативности – 0,3. Имеет самые твердые знания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самые лучшие личные качества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207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3"/>
            <a:ext cx="7772400" cy="1080120"/>
          </a:xfrm>
        </p:spPr>
        <p:txBody>
          <a:bodyPr>
            <a:normAutofit/>
          </a:bodyPr>
          <a:lstStyle/>
          <a:p>
            <a:r>
              <a:rPr lang="ru-RU" dirty="0" smtClean="0"/>
              <a:t>Иерархия задачи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033466" y="1700808"/>
            <a:ext cx="77048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0: Цель – выбрать руководителя проекта.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Уровень1: Критерии: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знания;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результативность;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личные качества.</a:t>
            </a:r>
          </a:p>
        </p:txBody>
      </p:sp>
    </p:spTree>
    <p:extLst>
      <p:ext uri="{BB962C8B-B14F-4D97-AF65-F5344CB8AC3E}">
        <p14:creationId xmlns:p14="http://schemas.microsoft.com/office/powerpoint/2010/main" val="92807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3"/>
            <a:ext cx="7772400" cy="10801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Оценка альтернатив по критерию «Результативность»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885406"/>
              </p:ext>
            </p:extLst>
          </p:nvPr>
        </p:nvGraphicFramePr>
        <p:xfrm>
          <a:off x="1259633" y="1556791"/>
          <a:ext cx="6768750" cy="350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3779"/>
                <a:gridCol w="2203779"/>
                <a:gridCol w="2361192"/>
              </a:tblGrid>
              <a:tr h="893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Альтернативы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результативности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Нормированное значение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22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0,200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0,400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оценок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809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3"/>
            <a:ext cx="7772400" cy="1080120"/>
          </a:xfrm>
        </p:spPr>
        <p:txBody>
          <a:bodyPr>
            <a:normAutofit/>
          </a:bodyPr>
          <a:lstStyle/>
          <a:p>
            <a:r>
              <a:rPr lang="ru-RU" dirty="0" smtClean="0"/>
              <a:t>Шкала сравнения (</a:t>
            </a:r>
            <a:r>
              <a:rPr lang="ru-RU" dirty="0" err="1" smtClean="0"/>
              <a:t>Саати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1988840"/>
            <a:ext cx="748883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– равноценность;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– умеренное превосходство;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– сильное превосходство;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– очень сильное превосходство;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– высшее превосходство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оценок можно использовать и промежуточные оценки – 2,4,6,8.</a:t>
            </a:r>
          </a:p>
        </p:txBody>
      </p:sp>
    </p:spTree>
    <p:extLst>
      <p:ext uri="{BB962C8B-B14F-4D97-AF65-F5344CB8AC3E}">
        <p14:creationId xmlns:p14="http://schemas.microsoft.com/office/powerpoint/2010/main" val="235025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14677</TotalTime>
  <Words>819</Words>
  <Application>Microsoft Office PowerPoint</Application>
  <PresentationFormat>Экран (4:3)</PresentationFormat>
  <Paragraphs>241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Многоальтернативный выбор менеджера проекта </vt:lpstr>
      <vt:lpstr>Причины неудач проектов</vt:lpstr>
      <vt:lpstr>Пять «нет» для РМ</vt:lpstr>
      <vt:lpstr>Альтернативы</vt:lpstr>
      <vt:lpstr>Критерии (в соответствии с PMBoK)</vt:lpstr>
      <vt:lpstr>Характеристика альтернатив</vt:lpstr>
      <vt:lpstr>Иерархия задачи</vt:lpstr>
      <vt:lpstr>Оценка альтернатив по критерию «Результативность»</vt:lpstr>
      <vt:lpstr>Шкала сравнения (Саати)</vt:lpstr>
      <vt:lpstr>Попарное сравнение по критерию «Знания»</vt:lpstr>
      <vt:lpstr>Оценка альтернатив по критерию «Знания»</vt:lpstr>
      <vt:lpstr>Попарное сравнение по критерию «Личные качества»</vt:lpstr>
      <vt:lpstr>Оценка альтернатив по критерию «Личные качества»</vt:lpstr>
      <vt:lpstr>Результаты оценки критериев</vt:lpstr>
      <vt:lpstr>Расчет весов критериев</vt:lpstr>
      <vt:lpstr>Результат линейной свертки</vt:lpstr>
      <vt:lpstr>Выбор альтернативы с учетом «стоимость – эффективность»</vt:lpstr>
      <vt:lpstr>Рекомендуемая альтернатива</vt:lpstr>
      <vt:lpstr>Спасибо за внимание!  Вопросы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Igor</dc:creator>
  <cp:lastModifiedBy>Igor</cp:lastModifiedBy>
  <cp:revision>23</cp:revision>
  <dcterms:created xsi:type="dcterms:W3CDTF">2015-09-19T09:29:31Z</dcterms:created>
  <dcterms:modified xsi:type="dcterms:W3CDTF">2015-09-29T14:06:41Z</dcterms:modified>
</cp:coreProperties>
</file>