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3" r:id="rId3"/>
    <p:sldId id="269" r:id="rId4"/>
    <p:sldId id="270" r:id="rId5"/>
    <p:sldId id="274" r:id="rId6"/>
    <p:sldId id="282" r:id="rId7"/>
    <p:sldId id="280" r:id="rId8"/>
    <p:sldId id="281" r:id="rId9"/>
    <p:sldId id="25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59" r:id="rId19"/>
    <p:sldId id="260" r:id="rId20"/>
    <p:sldId id="261" r:id="rId21"/>
    <p:sldId id="263" r:id="rId22"/>
    <p:sldId id="265" r:id="rId23"/>
    <p:sldId id="267" r:id="rId24"/>
    <p:sldId id="287" r:id="rId25"/>
    <p:sldId id="288" r:id="rId26"/>
    <p:sldId id="286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рапузик" initials="К" lastIdx="2" clrIdx="0">
    <p:extLst>
      <p:ext uri="{19B8F6BF-5375-455C-9EA6-DF929625EA0E}">
        <p15:presenceInfo xmlns:p15="http://schemas.microsoft.com/office/powerpoint/2012/main" userId="Карапузи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03C"/>
    <a:srgbClr val="85C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755CA-A93D-471D-A8BF-C4690C8E34AE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5DA68-6DAF-4FAD-B839-BA0DF720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6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организаторов:</a:t>
            </a:r>
          </a:p>
          <a:p>
            <a:pPr marL="228600" indent="-228600">
              <a:buAutoNum type="arabicParenR"/>
            </a:pPr>
            <a:r>
              <a:rPr lang="ru-RU" dirty="0" smtClean="0"/>
              <a:t>Простите, что довольно поздно высылаю, до 20 сентября был занят другим проектом.</a:t>
            </a:r>
          </a:p>
          <a:p>
            <a:pPr marL="228600" indent="-228600">
              <a:buAutoNum type="arabicParenR"/>
            </a:pPr>
            <a:r>
              <a:rPr lang="ru-RU" dirty="0" smtClean="0"/>
              <a:t>Этот</a:t>
            </a:r>
            <a:r>
              <a:rPr lang="ru-RU" baseline="0" dirty="0" smtClean="0"/>
              <a:t> рассказ – про управление вниманием аудитории применительно к, в первую очередь, техническим презентациям.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Я буду говорить довольно много слов, одни только слайды полной картины не дают.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Секция про движение (сейчас представлена слайдом 26) в финальной версии, вероятно, расширится.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(борьба с копирайтом) Картинки для слайдов 9-14 сейчас взяты из интернета, но я закажу иллюстратору аналогичные.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(борьба с копирайтом) Слайды 14-17 (примеры плохого) скопированы из реальных технических презентаций, но к финальной версии я сделаю аналогичные сам.</a:t>
            </a:r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DA68-6DAF-4FAD-B839-BA0DF7209F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7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7794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8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дка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1" y="1384301"/>
            <a:ext cx="3548459" cy="4216401"/>
          </a:xfrm>
        </p:spPr>
        <p:txBody>
          <a:bodyPr/>
          <a:lstStyle>
            <a:lvl1pPr marL="0" indent="0">
              <a:buNone/>
              <a:defRPr sz="28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>
          <a:xfrm>
            <a:off x="3924301" y="1384300"/>
            <a:ext cx="5016500" cy="421640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15901" y="5765802"/>
            <a:ext cx="8750300" cy="904875"/>
          </a:xfrm>
          <a:solidFill>
            <a:schemeClr val="bg1"/>
          </a:solidFill>
          <a:ln w="38100">
            <a:solidFill>
              <a:srgbClr val="FFFF6D"/>
            </a:solidFill>
          </a:ln>
        </p:spPr>
        <p:txBody>
          <a:bodyPr/>
          <a:lstStyle>
            <a:lvl1pPr marL="0" indent="0" algn="ctr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</a:lstStyle>
          <a:p>
            <a:pPr lvl="0"/>
            <a:r>
              <a:rPr lang="ru-RU" dirty="0" smtClean="0"/>
              <a:t>Образец отгадки</a:t>
            </a:r>
          </a:p>
        </p:txBody>
      </p:sp>
    </p:spTree>
    <p:extLst>
      <p:ext uri="{BB962C8B-B14F-4D97-AF65-F5344CB8AC3E}">
        <p14:creationId xmlns:p14="http://schemas.microsoft.com/office/powerpoint/2010/main" val="5003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50440" y="1701800"/>
            <a:ext cx="8463360" cy="2679700"/>
          </a:xfrm>
        </p:spPr>
        <p:txBody>
          <a:bodyPr/>
          <a:lstStyle>
            <a:lvl1pPr marL="0" indent="0">
              <a:buNone/>
              <a:defRPr sz="2800" i="1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4343400" y="4749800"/>
            <a:ext cx="4470400" cy="1447800"/>
          </a:xfrm>
        </p:spPr>
        <p:txBody>
          <a:bodyPr/>
          <a:lstStyle>
            <a:lvl1pPr marL="0" indent="0" algn="l">
              <a:buNone/>
              <a:defRPr sz="28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 smtClean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247058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трица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97401" y="2438400"/>
            <a:ext cx="88900" cy="3467100"/>
          </a:xfrm>
          <a:prstGeom prst="rect">
            <a:avLst/>
          </a:prstGeom>
          <a:solidFill>
            <a:srgbClr val="FFF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1930401" y="4140200"/>
            <a:ext cx="5422900" cy="88900"/>
          </a:xfrm>
          <a:prstGeom prst="rect">
            <a:avLst/>
          </a:prstGeom>
          <a:solidFill>
            <a:srgbClr val="FFF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619500"/>
            <a:ext cx="2197100" cy="5842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</a:lstStyle>
          <a:p>
            <a:pPr lvl="0"/>
            <a:r>
              <a:rPr lang="ru-RU" dirty="0" smtClean="0"/>
              <a:t>Лево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46900" y="3644900"/>
            <a:ext cx="2197100" cy="5842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</a:lstStyle>
          <a:p>
            <a:pPr lvl="0"/>
            <a:r>
              <a:rPr lang="ru-RU" dirty="0" smtClean="0"/>
              <a:t>Право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1" y="1663700"/>
            <a:ext cx="2197100" cy="5842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</a:lstStyle>
          <a:p>
            <a:pPr lvl="0"/>
            <a:r>
              <a:rPr lang="ru-RU" dirty="0" smtClean="0"/>
              <a:t>Верх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43301" y="5981700"/>
            <a:ext cx="2197100" cy="5842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</a:lstStyle>
          <a:p>
            <a:pPr lvl="0"/>
            <a:r>
              <a:rPr lang="ru-RU" dirty="0" smtClean="0"/>
              <a:t>Низ</a:t>
            </a:r>
          </a:p>
        </p:txBody>
      </p:sp>
    </p:spTree>
    <p:extLst>
      <p:ext uri="{BB962C8B-B14F-4D97-AF65-F5344CB8AC3E}">
        <p14:creationId xmlns:p14="http://schemas.microsoft.com/office/powerpoint/2010/main" val="338668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деопри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1" y="2959099"/>
            <a:ext cx="8731250" cy="3397253"/>
          </a:xfrm>
        </p:spPr>
        <p:txBody>
          <a:bodyPr anchor="t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2050" name="Picture 2" descr="http://www.playcast.ru/uploads/2013/08/24/59372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19077"/>
            <a:ext cx="3930650" cy="15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0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4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880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9" y="1709743"/>
            <a:ext cx="8704262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88" y="4589468"/>
            <a:ext cx="86915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297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4951" y="1625602"/>
            <a:ext cx="4298950" cy="45513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501" y="1625602"/>
            <a:ext cx="4311650" cy="455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483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543" y="1681163"/>
            <a:ext cx="4236640" cy="823912"/>
          </a:xfrm>
        </p:spPr>
        <p:txBody>
          <a:bodyPr anchor="b"/>
          <a:lstStyle>
            <a:lvl1pPr marL="0" indent="0">
              <a:buNone/>
              <a:defRPr sz="3200" b="0" u="sng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1543" y="2505075"/>
            <a:ext cx="42366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4311649" cy="823912"/>
          </a:xfrm>
        </p:spPr>
        <p:txBody>
          <a:bodyPr anchor="b"/>
          <a:lstStyle>
            <a:lvl1pPr marL="0" indent="0">
              <a:buNone/>
              <a:defRPr sz="3200" b="0" u="sng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4311649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9551" y="200031"/>
            <a:ext cx="8731250" cy="993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5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усок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3"/>
          <p:cNvSpPr>
            <a:spLocks noGrp="1"/>
          </p:cNvSpPr>
          <p:nvPr>
            <p:ph type="body" sz="half" idx="2"/>
          </p:nvPr>
        </p:nvSpPr>
        <p:spPr>
          <a:xfrm>
            <a:off x="223441" y="1384301"/>
            <a:ext cx="8717360" cy="4870453"/>
          </a:xfrm>
        </p:spPr>
        <p:txBody>
          <a:bodyPr/>
          <a:lstStyle>
            <a:lvl1pPr marL="0" indent="0">
              <a:buNone/>
              <a:defRPr sz="28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896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1371600"/>
            <a:ext cx="5059760" cy="4889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9551" y="200031"/>
            <a:ext cx="8731250" cy="993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223441" y="1384301"/>
            <a:ext cx="3548459" cy="4870453"/>
          </a:xfrm>
        </p:spPr>
        <p:txBody>
          <a:bodyPr/>
          <a:lstStyle>
            <a:lvl1pPr marL="0" indent="0">
              <a:buNone/>
              <a:defRPr sz="28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071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1381130"/>
            <a:ext cx="5053409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1" y="1384301"/>
            <a:ext cx="3548459" cy="4870453"/>
          </a:xfrm>
        </p:spPr>
        <p:txBody>
          <a:bodyPr/>
          <a:lstStyle>
            <a:lvl1pPr marL="0" indent="0">
              <a:buNone/>
              <a:defRPr sz="28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9551" y="200031"/>
            <a:ext cx="8731250" cy="993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9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75000">
              <a:schemeClr val="bg1"/>
            </a:gs>
            <a:gs pos="87000">
              <a:schemeClr val="bg1">
                <a:lumMod val="95000"/>
                <a:lumOff val="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1" y="200031"/>
            <a:ext cx="8731250" cy="99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1" y="1393825"/>
            <a:ext cx="8731250" cy="4962528"/>
          </a:xfrm>
          <a:prstGeom prst="rect">
            <a:avLst/>
          </a:prstGeom>
        </p:spPr>
        <p:txBody>
          <a:bodyPr vert="horz" lIns="91440" tIns="72000" rIns="91440" bIns="7200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99" y="6356353"/>
            <a:ext cx="1397001" cy="4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4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rs@poborchy.ru" TargetMode="External"/><Relationship Id="rId2" Type="http://schemas.openxmlformats.org/officeDocument/2006/relationships/hyperlink" Target="http://www.poborchy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Клей для глаз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вниманием</a:t>
            </a:r>
          </a:p>
          <a:p>
            <a:r>
              <a:rPr lang="ru-RU" dirty="0" smtClean="0"/>
              <a:t>Роман </a:t>
            </a:r>
            <a:r>
              <a:rPr lang="ru-RU" dirty="0" err="1" smtClean="0"/>
              <a:t>Поборчий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1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отличия</a:t>
            </a:r>
            <a:endParaRPr lang="ru-RU" dirty="0"/>
          </a:p>
        </p:txBody>
      </p:sp>
      <p:pic>
        <p:nvPicPr>
          <p:cNvPr id="9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9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отличия</a:t>
            </a:r>
            <a:endParaRPr lang="ru-RU" dirty="0"/>
          </a:p>
        </p:txBody>
      </p:sp>
      <p:pic>
        <p:nvPicPr>
          <p:cNvPr id="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отличия</a:t>
            </a:r>
            <a:endParaRPr lang="ru-RU" dirty="0"/>
          </a:p>
        </p:txBody>
      </p:sp>
      <p:pic>
        <p:nvPicPr>
          <p:cNvPr id="9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до запуска </a:t>
            </a:r>
            <a:r>
              <a:rPr lang="ru-RU" dirty="0" err="1" smtClean="0"/>
              <a:t>Снежинска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3802"/>
            <a:ext cx="9140777" cy="50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Корреляционный анализ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0370"/>
            <a:ext cx="9141408" cy="49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1" y="200031"/>
            <a:ext cx="8934449" cy="993771"/>
          </a:xfrm>
        </p:spPr>
        <p:txBody>
          <a:bodyPr>
            <a:normAutofit/>
          </a:bodyPr>
          <a:lstStyle/>
          <a:p>
            <a:r>
              <a:rPr lang="ru-RU" dirty="0" smtClean="0"/>
              <a:t>Те же факторы после </a:t>
            </a:r>
            <a:r>
              <a:rPr lang="ru-RU" dirty="0" err="1" smtClean="0"/>
              <a:t>Снежинска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3802"/>
            <a:ext cx="9150688" cy="50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925763"/>
            <a:ext cx="43195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5763"/>
            <a:ext cx="43195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57200" y="2447925"/>
            <a:ext cx="8229600" cy="36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</a:pPr>
            <a:r>
              <a:rPr lang="ru-RU" altLang="ru-RU" sz="2400" dirty="0">
                <a:solidFill>
                  <a:schemeClr val="tx2"/>
                </a:solidFill>
              </a:rPr>
              <a:t>Распределение количества задач по дням выполнения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Было-Стало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94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phics8.nytimes.com/images/2012/08/02/us/MILLER-obit/MILLER-obit-superJumb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65" y="23824"/>
            <a:ext cx="4855335" cy="68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Джордж Миллер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161" y="1625600"/>
            <a:ext cx="4440082" cy="4551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Американский психолог (1920-2012)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Один из основателей когнитивной науки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Тот, кто открыл </a:t>
            </a:r>
            <a:r>
              <a:rPr lang="ru-RU" dirty="0"/>
              <a:t>7±2</a:t>
            </a:r>
          </a:p>
        </p:txBody>
      </p:sp>
    </p:spTree>
    <p:extLst>
      <p:ext uri="{BB962C8B-B14F-4D97-AF65-F5344CB8AC3E}">
        <p14:creationId xmlns:p14="http://schemas.microsoft.com/office/powerpoint/2010/main" val="27662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Правда и мифы про 7±2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Миллер установил, что…</a:t>
            </a:r>
          </a:p>
          <a:p>
            <a:pPr marL="0" indent="0">
              <a:buNone/>
            </a:pPr>
            <a:r>
              <a:rPr lang="ru-RU" sz="4400" dirty="0" smtClean="0"/>
              <a:t>… молодые взрослые люди …</a:t>
            </a:r>
          </a:p>
          <a:p>
            <a:pPr marL="0" indent="0">
              <a:buNone/>
            </a:pPr>
            <a:r>
              <a:rPr lang="ru-RU" sz="4400" dirty="0" smtClean="0"/>
              <a:t>… вспоминают 7±2 объектов …</a:t>
            </a:r>
          </a:p>
          <a:p>
            <a:pPr marL="0" indent="0">
              <a:buNone/>
            </a:pPr>
            <a:r>
              <a:rPr lang="ru-RU" sz="4400" dirty="0" smtClean="0"/>
              <a:t>… сразу после просмотра …</a:t>
            </a:r>
          </a:p>
          <a:p>
            <a:pPr marL="0" indent="0">
              <a:buNone/>
            </a:pPr>
            <a:r>
              <a:rPr lang="ru-RU" sz="4400" dirty="0" smtClean="0"/>
              <a:t>… в 50% случаев.</a:t>
            </a:r>
          </a:p>
        </p:txBody>
      </p:sp>
    </p:spTree>
    <p:extLst>
      <p:ext uri="{BB962C8B-B14F-4D97-AF65-F5344CB8AC3E}">
        <p14:creationId xmlns:p14="http://schemas.microsoft.com/office/powerpoint/2010/main" val="12952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550" y="1296670"/>
            <a:ext cx="5602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СПбГУ, мат-мех, 1993-1998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0783" y="2110259"/>
            <a:ext cx="240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1997-2004</a:t>
            </a:r>
            <a:endParaRPr lang="ru-RU" sz="3200" dirty="0"/>
          </a:p>
        </p:txBody>
      </p:sp>
      <p:pic>
        <p:nvPicPr>
          <p:cNvPr id="1026" name="Picture 2" descr="http://www.partow.net/images/sunlogos/images/sun_logo__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4315"/>
            <a:ext cx="1941222" cy="8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moran.com/wp-content/uploads/2013/07/intel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" y="3567449"/>
            <a:ext cx="2019391" cy="16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thumb/9/99/Intel_old_logo.svg/1280px-Intel_old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8" y="2957951"/>
            <a:ext cx="1543572" cy="8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80783" y="3090290"/>
            <a:ext cx="240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2004-2006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80783" y="4082563"/>
            <a:ext cx="240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2006-2008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5087105"/>
            <a:ext cx="2167848" cy="8171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80783" y="5079372"/>
            <a:ext cx="240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2008-2015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71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Короткий список слов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09551" y="1342265"/>
            <a:ext cx="4311650" cy="4551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>ж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ираф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>л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ев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лон</a:t>
            </a:r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>н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осорог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>л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еопард</a:t>
            </a:r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бегемот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же самое на суахили…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323717" y="1352282"/>
            <a:ext cx="8502918" cy="477225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US" sz="4400" dirty="0" err="1" smtClean="0">
                <a:solidFill>
                  <a:schemeClr val="tx2">
                    <a:lumMod val="90000"/>
                  </a:schemeClr>
                </a:solidFill>
              </a:rPr>
              <a:t>wiga</a:t>
            </a:r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tx2">
                    <a:lumMod val="90000"/>
                  </a:schemeClr>
                </a:solidFill>
              </a:rPr>
              <a:t>s</a:t>
            </a:r>
            <a:r>
              <a:rPr lang="en-US" sz="4400" dirty="0" err="1" smtClean="0">
                <a:solidFill>
                  <a:schemeClr val="tx2">
                    <a:lumMod val="90000"/>
                  </a:schemeClr>
                </a:solidFill>
              </a:rPr>
              <a:t>imba</a:t>
            </a:r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US" sz="4400" dirty="0" err="1" smtClean="0">
                <a:solidFill>
                  <a:schemeClr val="tx2">
                    <a:lumMod val="90000"/>
                  </a:schemeClr>
                </a:solidFill>
              </a:rPr>
              <a:t>embo</a:t>
            </a:r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tx2">
                    <a:lumMod val="90000"/>
                  </a:schemeClr>
                </a:solidFill>
              </a:rPr>
              <a:t>k</a:t>
            </a:r>
            <a:r>
              <a:rPr lang="en-US" sz="4400" dirty="0" err="1" smtClean="0">
                <a:solidFill>
                  <a:schemeClr val="tx2">
                    <a:lumMod val="90000"/>
                  </a:schemeClr>
                </a:solidFill>
              </a:rPr>
              <a:t>ifaru</a:t>
            </a:r>
            <a:endParaRPr lang="ru-RU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tx2">
                    <a:lumMod val="90000"/>
                  </a:schemeClr>
                </a:solidFill>
              </a:rPr>
              <a:t>c</a:t>
            </a:r>
            <a:r>
              <a:rPr lang="en-US" sz="4400" dirty="0" err="1" smtClean="0">
                <a:solidFill>
                  <a:schemeClr val="tx2">
                    <a:lumMod val="90000"/>
                  </a:schemeClr>
                </a:solidFill>
              </a:rPr>
              <a:t>hui</a:t>
            </a:r>
            <a:endParaRPr lang="en-US" sz="44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chemeClr val="tx2">
                    <a:lumMod val="90000"/>
                  </a:schemeClr>
                </a:solidFill>
              </a:rPr>
              <a:t>kiboko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Короткий список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342310"/>
            <a:ext cx="8731250" cy="4646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12</a:t>
            </a:r>
          </a:p>
          <a:p>
            <a:pPr marL="0" indent="0">
              <a:buNone/>
            </a:pPr>
            <a:r>
              <a:rPr lang="ru-RU" sz="5400" dirty="0"/>
              <a:t>2</a:t>
            </a:r>
            <a:r>
              <a:rPr lang="ru-RU" sz="5400" dirty="0" smtClean="0">
                <a:solidFill>
                  <a:schemeClr val="tx2"/>
                </a:solidFill>
              </a:rPr>
              <a:t>4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10</a:t>
            </a:r>
          </a:p>
          <a:p>
            <a:pPr marL="0" indent="0">
              <a:buNone/>
            </a:pPr>
            <a:r>
              <a:rPr lang="ru-RU" sz="5400" dirty="0" smtClean="0"/>
              <a:t>51</a:t>
            </a:r>
            <a:endParaRPr lang="ru-RU" sz="5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19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Другой короткий список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393825"/>
            <a:ext cx="8731250" cy="467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4</a:t>
            </a:r>
            <a:r>
              <a:rPr lang="ru-RU" sz="5400" dirty="0" smtClean="0">
                <a:solidFill>
                  <a:schemeClr val="tx2"/>
                </a:solidFill>
              </a:rPr>
              <a:t>.2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8.3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5.4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2.9</a:t>
            </a:r>
          </a:p>
          <a:p>
            <a:pPr marL="0" indent="0">
              <a:buNone/>
            </a:pPr>
            <a:r>
              <a:rPr lang="ru-RU" sz="5400" dirty="0" smtClean="0"/>
              <a:t>7.1</a:t>
            </a:r>
            <a:endParaRPr lang="ru-RU" sz="5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5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это встречается в жизни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00714" y="1448695"/>
            <a:ext cx="4090982" cy="48704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mov</a:t>
            </a:r>
            <a:r>
              <a:rPr lang="en-US" dirty="0" smtClean="0"/>
              <a:t> </a:t>
            </a:r>
            <a:r>
              <a:rPr lang="en-US" dirty="0" err="1"/>
              <a:t>bx</a:t>
            </a:r>
            <a:r>
              <a:rPr lang="en-US" dirty="0"/>
              <a:t>, </a:t>
            </a:r>
            <a:r>
              <a:rPr lang="en-US" dirty="0" smtClean="0"/>
              <a:t>offset </a:t>
            </a:r>
            <a:r>
              <a:rPr lang="en-US" dirty="0"/>
              <a:t>array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mov</a:t>
            </a:r>
            <a:r>
              <a:rPr lang="en-US" dirty="0"/>
              <a:t> cx, n</a:t>
            </a:r>
          </a:p>
          <a:p>
            <a:r>
              <a:rPr lang="en-US" dirty="0" err="1">
                <a:solidFill>
                  <a:srgbClr val="CCD03C"/>
                </a:solidFill>
              </a:rPr>
              <a:t>for_i</a:t>
            </a:r>
            <a:r>
              <a:rPr lang="en-US" dirty="0">
                <a:solidFill>
                  <a:srgbClr val="CCD03C"/>
                </a:solidFill>
              </a:rPr>
              <a:t>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B0F0"/>
                </a:solidFill>
              </a:rPr>
              <a:t>dec</a:t>
            </a:r>
            <a:r>
              <a:rPr lang="en-US" dirty="0"/>
              <a:t> cx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B0F0"/>
                </a:solidFill>
              </a:rPr>
              <a:t>xor</a:t>
            </a:r>
            <a:r>
              <a:rPr lang="en-US" dirty="0"/>
              <a:t> dx, dx</a:t>
            </a:r>
          </a:p>
          <a:p>
            <a:r>
              <a:rPr lang="en-US" dirty="0" err="1">
                <a:solidFill>
                  <a:srgbClr val="CCD03C"/>
                </a:solidFill>
              </a:rPr>
              <a:t>for_j</a:t>
            </a:r>
            <a:r>
              <a:rPr lang="en-US" dirty="0">
                <a:solidFill>
                  <a:srgbClr val="CCD03C"/>
                </a:solidFill>
              </a:rPr>
              <a:t>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B0F0"/>
                </a:solidFill>
              </a:rPr>
              <a:t>cmp</a:t>
            </a:r>
            <a:r>
              <a:rPr lang="en-US" dirty="0"/>
              <a:t> dx, cx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B0F0"/>
                </a:solidFill>
              </a:rPr>
              <a:t>jae</a:t>
            </a:r>
            <a:r>
              <a:rPr lang="en-US" dirty="0"/>
              <a:t> </a:t>
            </a:r>
            <a:r>
              <a:rPr lang="en-US" dirty="0" err="1"/>
              <a:t>exit_for_j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B0F0"/>
                </a:solidFill>
              </a:rPr>
              <a:t>jbe</a:t>
            </a:r>
            <a:r>
              <a:rPr lang="en-US" dirty="0"/>
              <a:t> </a:t>
            </a:r>
            <a:r>
              <a:rPr lang="en-US" dirty="0" err="1"/>
              <a:t>no_swap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mov</a:t>
            </a:r>
            <a:r>
              <a:rPr lang="en-US" dirty="0"/>
              <a:t> ah, byte </a:t>
            </a:r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 err="1"/>
              <a:t>bx</a:t>
            </a:r>
            <a:r>
              <a:rPr lang="en-US" dirty="0"/>
              <a:t>[di]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mov</a:t>
            </a:r>
            <a:r>
              <a:rPr lang="en-US" dirty="0"/>
              <a:t> byte </a:t>
            </a:r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 err="1"/>
              <a:t>bx</a:t>
            </a:r>
            <a:r>
              <a:rPr lang="en-US" dirty="0"/>
              <a:t>[di], al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mov</a:t>
            </a:r>
            <a:r>
              <a:rPr lang="en-US" dirty="0"/>
              <a:t> byte </a:t>
            </a:r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 err="1"/>
              <a:t>bx</a:t>
            </a:r>
            <a:r>
              <a:rPr lang="en-US" dirty="0"/>
              <a:t>[</a:t>
            </a:r>
            <a:r>
              <a:rPr lang="en-US" dirty="0" err="1"/>
              <a:t>si</a:t>
            </a:r>
            <a:r>
              <a:rPr lang="en-US" dirty="0"/>
              <a:t>], ah</a:t>
            </a:r>
          </a:p>
          <a:p>
            <a:r>
              <a:rPr lang="en-US" dirty="0" err="1">
                <a:solidFill>
                  <a:srgbClr val="CCD03C"/>
                </a:solidFill>
              </a:rPr>
              <a:t>no_swap</a:t>
            </a:r>
            <a:r>
              <a:rPr lang="en-US" dirty="0">
                <a:solidFill>
                  <a:srgbClr val="CCD03C"/>
                </a:solidFill>
              </a:rPr>
              <a:t>: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B0F0"/>
                </a:solidFill>
              </a:rPr>
              <a:t>inc</a:t>
            </a:r>
            <a:r>
              <a:rPr lang="en-US" dirty="0"/>
              <a:t> dx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00B0F0"/>
                </a:solidFill>
              </a:rPr>
              <a:t>jmp</a:t>
            </a:r>
            <a:r>
              <a:rPr lang="en-US" dirty="0"/>
              <a:t> </a:t>
            </a:r>
            <a:r>
              <a:rPr lang="en-US" dirty="0" err="1"/>
              <a:t>for_j</a:t>
            </a:r>
            <a:endParaRPr lang="en-US" dirty="0"/>
          </a:p>
          <a:p>
            <a:r>
              <a:rPr lang="en-US" dirty="0" err="1">
                <a:solidFill>
                  <a:srgbClr val="CCD03C"/>
                </a:solidFill>
              </a:rPr>
              <a:t>exit_for_j</a:t>
            </a:r>
            <a:r>
              <a:rPr lang="en-US" dirty="0">
                <a:solidFill>
                  <a:srgbClr val="CCD03C"/>
                </a:solidFill>
              </a:rPr>
              <a:t>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loop</a:t>
            </a:r>
            <a:r>
              <a:rPr lang="en-US" dirty="0"/>
              <a:t>    </a:t>
            </a:r>
            <a:r>
              <a:rPr lang="en-US" dirty="0" err="1"/>
              <a:t>for_i</a:t>
            </a:r>
            <a:endParaRPr lang="ru-RU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329656" y="1448695"/>
            <a:ext cx="4090982" cy="4870452"/>
          </a:xfrm>
          <a:prstGeom prst="rect">
            <a:avLst/>
          </a:prstGeom>
        </p:spPr>
        <p:txBody>
          <a:bodyPr vert="horz" lIns="91440" tIns="72000" rIns="91440" bIns="72000" rtlCol="0" anchor="t" anchorCtr="0"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8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 dirty="0" smtClean="0"/>
              <a:t>myList.sort()</a:t>
            </a:r>
          </a:p>
        </p:txBody>
      </p:sp>
    </p:spTree>
    <p:extLst>
      <p:ext uri="{BB962C8B-B14F-4D97-AF65-F5344CB8AC3E}">
        <p14:creationId xmlns:p14="http://schemas.microsoft.com/office/powerpoint/2010/main" val="35581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 smtClean="0"/>
              <a:t>в </a:t>
            </a:r>
            <a:r>
              <a:rPr lang="ru-RU" dirty="0" smtClean="0"/>
              <a:t>жизни (в презентациях)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←</a:t>
            </a:r>
            <a:r>
              <a:rPr lang="en-US" dirty="0" smtClean="0"/>
              <a:t> </a:t>
            </a:r>
            <a:r>
              <a:rPr lang="ru-RU" dirty="0" err="1" smtClean="0"/>
              <a:t>Буллет</a:t>
            </a:r>
            <a:r>
              <a:rPr lang="ru-RU" dirty="0" smtClean="0"/>
              <a:t>, ты не десятичная точка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Нет, я просто похожий на неё бесполезный мусор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 smtClean="0"/>
              <a:t>Целые числа лучше дробных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Конечно, округлять можно не всегда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 smtClean="0"/>
              <a:t>Семь строк текста </a:t>
            </a:r>
            <a:r>
              <a:rPr lang="ru-RU" dirty="0" smtClean="0"/>
              <a:t>– </a:t>
            </a:r>
            <a:r>
              <a:rPr lang="ru-RU" dirty="0" smtClean="0"/>
              <a:t>слишком много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 уж если в каждой ещё и по семь слов…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Движение как стимул внимания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7" y="1538355"/>
            <a:ext cx="3810000" cy="447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070" y="1538358"/>
            <a:ext cx="4000500" cy="4476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86" y="1538349"/>
            <a:ext cx="3810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Приходите общаться: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Сайт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www.poborchy.ru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prs@poborchy.ru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Блог: </a:t>
            </a:r>
            <a:r>
              <a:rPr lang="en-US" u="sng" dirty="0" smtClean="0">
                <a:solidFill>
                  <a:srgbClr val="85C0FB"/>
                </a:solidFill>
              </a:rPr>
              <a:t>prs.livejournal.com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7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Альфред </a:t>
            </a:r>
            <a:r>
              <a:rPr lang="ru-RU" dirty="0" err="1" smtClean="0"/>
              <a:t>Ярбус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09550" y="1374779"/>
            <a:ext cx="4559129" cy="5198169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/>
              <a:t>Советский биолог, физик и психолог</a:t>
            </a:r>
          </a:p>
          <a:p>
            <a:pPr marL="0" indent="0">
              <a:buNone/>
            </a:pPr>
            <a:r>
              <a:rPr lang="ru-RU" dirty="0" smtClean="0"/>
              <a:t>(1914-1986)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Один из основателей </a:t>
            </a:r>
            <a:r>
              <a:rPr lang="ru-RU" dirty="0" err="1" smtClean="0"/>
              <a:t>окуллографии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Написал книгу про </a:t>
            </a:r>
            <a:r>
              <a:rPr lang="en-US" dirty="0" smtClean="0"/>
              <a:t>eye tracking </a:t>
            </a:r>
            <a:r>
              <a:rPr lang="ru-RU" dirty="0" smtClean="0"/>
              <a:t>аж в 1965 году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54" y="19050"/>
            <a:ext cx="45624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09551" y="1384301"/>
            <a:ext cx="3562349" cy="48704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“</a:t>
            </a:r>
            <a:r>
              <a:rPr lang="ru-RU" sz="3200" dirty="0" smtClean="0"/>
              <a:t>Не ждали</a:t>
            </a:r>
            <a:r>
              <a:rPr lang="en-US" sz="3200" dirty="0" smtClean="0"/>
              <a:t>”</a:t>
            </a:r>
            <a:endParaRPr lang="ru-RU" sz="3200" dirty="0" smtClean="0"/>
          </a:p>
          <a:p>
            <a:pPr>
              <a:lnSpc>
                <a:spcPct val="120000"/>
              </a:lnSpc>
            </a:pPr>
            <a:r>
              <a:rPr lang="ru-RU" sz="3200" dirty="0" smtClean="0"/>
              <a:t>1884-1888</a:t>
            </a:r>
          </a:p>
          <a:p>
            <a:pPr>
              <a:lnSpc>
                <a:spcPct val="120000"/>
              </a:lnSpc>
            </a:pPr>
            <a:r>
              <a:rPr lang="ru-RU" sz="3200" dirty="0" smtClean="0"/>
              <a:t>Холст. Масло.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Государственная Третьяковская галерея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пыты над картиной Репина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b="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79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09551" y="1384301"/>
            <a:ext cx="3562349" cy="48704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“</a:t>
            </a:r>
            <a:r>
              <a:rPr lang="ru-RU" sz="3200" dirty="0" smtClean="0"/>
              <a:t>Не ждали</a:t>
            </a:r>
            <a:r>
              <a:rPr lang="en-US" sz="3200" dirty="0" smtClean="0"/>
              <a:t>”</a:t>
            </a:r>
            <a:endParaRPr lang="ru-RU" sz="3200" dirty="0" smtClean="0"/>
          </a:p>
          <a:p>
            <a:pPr>
              <a:lnSpc>
                <a:spcPct val="120000"/>
              </a:lnSpc>
            </a:pPr>
            <a:r>
              <a:rPr lang="ru-RU" sz="3200" dirty="0" smtClean="0"/>
              <a:t>1884-1888</a:t>
            </a:r>
          </a:p>
          <a:p>
            <a:pPr>
              <a:lnSpc>
                <a:spcPct val="120000"/>
              </a:lnSpc>
            </a:pPr>
            <a:r>
              <a:rPr lang="ru-RU" sz="3200" dirty="0" smtClean="0"/>
              <a:t>Холст. Масло.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Государственная Третьяковская галерея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пыты над картиной Репина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b="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45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09551" y="1384301"/>
            <a:ext cx="3562349" cy="48704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“</a:t>
            </a:r>
            <a:r>
              <a:rPr lang="ru-RU" sz="3200" dirty="0" smtClean="0"/>
              <a:t>Не ждали</a:t>
            </a:r>
            <a:r>
              <a:rPr lang="en-US" sz="3200" dirty="0" smtClean="0"/>
              <a:t>”</a:t>
            </a:r>
            <a:endParaRPr lang="ru-RU" sz="3200" dirty="0" smtClean="0"/>
          </a:p>
          <a:p>
            <a:pPr>
              <a:lnSpc>
                <a:spcPct val="120000"/>
              </a:lnSpc>
            </a:pPr>
            <a:r>
              <a:rPr lang="ru-RU" sz="3200" dirty="0" smtClean="0"/>
              <a:t>1884-1888</a:t>
            </a:r>
          </a:p>
          <a:p>
            <a:pPr>
              <a:lnSpc>
                <a:spcPct val="120000"/>
              </a:lnSpc>
            </a:pPr>
            <a:r>
              <a:rPr lang="ru-RU" sz="3200" dirty="0" smtClean="0"/>
              <a:t>Холст. Масло.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Государственная Третьяковская галерея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пыты над картиной Репина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0" y="2107910"/>
            <a:ext cx="5054400" cy="37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20156 -0.084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-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81000" y="18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внимания два источника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34951" y="1625602"/>
            <a:ext cx="3796136" cy="4551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Задача, которую решаем</a:t>
            </a:r>
            <a:endParaRPr lang="ru-RU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ru-RU" dirty="0" smtClean="0"/>
              <a:t>Стимул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Наше имя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Знакомый термин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Движение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…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4" descr="22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r="8528"/>
          <a:stretch>
            <a:fillRect/>
          </a:stretch>
        </p:blipFill>
        <p:spPr bwMode="auto">
          <a:xfrm>
            <a:off x="3887391" y="1381130"/>
            <a:ext cx="505340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0b0rchy">
  <a:themeElements>
    <a:clrScheme name="Другая 2">
      <a:dk1>
        <a:srgbClr val="000000"/>
      </a:dk1>
      <a:lt1>
        <a:srgbClr val="FFFF6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85C0FB"/>
      </a:hlink>
      <a:folHlink>
        <a:srgbClr val="C490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0b0rchy" id="{E6F25F3F-8170-41DF-9012-73204226F44F}" vid="{4531EBB6-933C-41DF-8602-40BCC84E84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p0b0rchy</Template>
  <TotalTime>2381</TotalTime>
  <Words>468</Words>
  <Application>Microsoft Office PowerPoint</Application>
  <PresentationFormat>Экран (4:3)</PresentationFormat>
  <Paragraphs>126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Microsoft YaHei</vt:lpstr>
      <vt:lpstr>Arial</vt:lpstr>
      <vt:lpstr>Arial Narrow</vt:lpstr>
      <vt:lpstr>Calibri</vt:lpstr>
      <vt:lpstr>Courier New</vt:lpstr>
      <vt:lpstr>Times New Roman</vt:lpstr>
      <vt:lpstr>p0b0rchy</vt:lpstr>
      <vt:lpstr>Клей для глаз</vt:lpstr>
      <vt:lpstr>О себе</vt:lpstr>
      <vt:lpstr>Альфред Ярбус</vt:lpstr>
      <vt:lpstr>Опыты над картиной Репина</vt:lpstr>
      <vt:lpstr>Опыты над картиной Репина</vt:lpstr>
      <vt:lpstr>Опыты над картиной Репина</vt:lpstr>
      <vt:lpstr>Презентация PowerPoint</vt:lpstr>
      <vt:lpstr>Презентация PowerPoint</vt:lpstr>
      <vt:lpstr>У внимания два источника</vt:lpstr>
      <vt:lpstr>Найдите отличия</vt:lpstr>
      <vt:lpstr>Презентация PowerPoint</vt:lpstr>
      <vt:lpstr>Найдите отличия</vt:lpstr>
      <vt:lpstr>Найдите отличия</vt:lpstr>
      <vt:lpstr>Факторы до запуска Снежинска</vt:lpstr>
      <vt:lpstr>Корреляционный анализ</vt:lpstr>
      <vt:lpstr>Те же факторы после Снежинска</vt:lpstr>
      <vt:lpstr>Было-Стало</vt:lpstr>
      <vt:lpstr>Джордж Миллер</vt:lpstr>
      <vt:lpstr>Правда и мифы про 7±2</vt:lpstr>
      <vt:lpstr>Короткий список слов</vt:lpstr>
      <vt:lpstr>То же самое на суахили…</vt:lpstr>
      <vt:lpstr>Короткий список чисел</vt:lpstr>
      <vt:lpstr>Другой короткий список чисел</vt:lpstr>
      <vt:lpstr>Где это встречается в жизни?</vt:lpstr>
      <vt:lpstr>А не в жизни (в презентациях)?</vt:lpstr>
      <vt:lpstr>Движение как стимул внимания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66</cp:revision>
  <dcterms:created xsi:type="dcterms:W3CDTF">2015-09-28T11:57:57Z</dcterms:created>
  <dcterms:modified xsi:type="dcterms:W3CDTF">2015-10-04T12:22:28Z</dcterms:modified>
</cp:coreProperties>
</file>